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18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D1937F-0B5F-D7F8-B043-EF1574A704F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23F2863-42F4-F952-A41C-E135A0657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D2F95A7-5263-C4C6-18CC-D54AD0056371}"/>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2BAA25D2-424E-54AE-9B7C-1379A8F6735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D9DCE8E-0FEE-FABC-C9B4-CE1794CB24E9}"/>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673540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62A1AD-A67D-5B2A-ED21-F2463AC08A66}"/>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E1ACB96-465B-1B5B-195F-DC66BB6E25E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7EE29A9-91F5-0C88-E235-08F0E876FB1F}"/>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EBF3A025-71D3-8C88-C8FC-772529D0735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9F60EF0-9A70-B13C-0C39-ED5534AF0E09}"/>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129168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804B106-FA34-9DEC-8E7A-00B54C4582DF}"/>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6900FDA-7A2A-DCA4-6742-1D9325928E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A3AAA79-7B12-0959-DC55-8BD86EB444B3}"/>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7499BB6B-E3A2-2114-B1E8-19DA3582F53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8BB4044-E527-49DB-57EB-893A58FA982A}"/>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124313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960F43-98E8-1333-D418-846FA5EF88B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C18260B-BEB1-FC17-71F8-6F571D7215E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6C8209-335A-2EA6-492F-24B562A9276E}"/>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816C1029-F134-526F-0898-2C03F75EF40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C50F8B4-8C32-C51F-2D80-BBDC5A6CAF43}"/>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334833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6BFA0B-6AC2-3942-5C8A-86C7501EF88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F54D390-F634-39D6-29A8-08433CB10A5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B9784AB-1BE4-E849-8B23-FCFFF40EE58B}"/>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8E6C22E9-2509-B140-2B6C-4DBFACD6741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07B2C7D-EF51-E056-A852-4718CAF9778F}"/>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356456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61657F-9ED7-032D-FC30-E5729D7D56C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D652ABA-4833-AF8C-94AF-A27FF078068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99B8983-6711-1FA4-29D6-486BFFD480F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92EC765-2622-D9B7-3929-BF067C9D7DCE}"/>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6" name="Alt Bilgi Yer Tutucusu 5">
            <a:extLst>
              <a:ext uri="{FF2B5EF4-FFF2-40B4-BE49-F238E27FC236}">
                <a16:creationId xmlns:a16="http://schemas.microsoft.com/office/drawing/2014/main" id="{17BE04A6-F33E-915B-C709-5C7BEC0D272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E132A5C-00B0-5E14-427F-6406B1A4E230}"/>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1763781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511A57-252E-ECD5-414E-EC1EC49D691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6B0D62B-2BE1-042E-3093-614D7D2206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5594454-0755-2B49-866F-B13600745BF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9BA48C3-23FE-2875-9324-CB981EFEE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D279362-383E-7728-9C86-D826D54F4A3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541A585-7A0A-4ABD-5F38-F4F42D3F54D5}"/>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8" name="Alt Bilgi Yer Tutucusu 7">
            <a:extLst>
              <a:ext uri="{FF2B5EF4-FFF2-40B4-BE49-F238E27FC236}">
                <a16:creationId xmlns:a16="http://schemas.microsoft.com/office/drawing/2014/main" id="{55C87CF0-B24E-7A91-393D-35E5F4AA3BF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FCF8FBA-0A2D-0575-461D-1E611E2E7C0D}"/>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2286340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9E1BCC-410F-E728-6A24-FA8B8FC3BAB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03E4E86-3047-3B5B-D47C-E9097667CA73}"/>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4" name="Alt Bilgi Yer Tutucusu 3">
            <a:extLst>
              <a:ext uri="{FF2B5EF4-FFF2-40B4-BE49-F238E27FC236}">
                <a16:creationId xmlns:a16="http://schemas.microsoft.com/office/drawing/2014/main" id="{F5CD48BE-82D9-716A-CBF3-6E81F685EDC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5A77C545-88B1-47A7-2230-EE44C400F0E0}"/>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303498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9C7D109-717C-D71E-C948-B46550B3B069}"/>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3" name="Alt Bilgi Yer Tutucusu 2">
            <a:extLst>
              <a:ext uri="{FF2B5EF4-FFF2-40B4-BE49-F238E27FC236}">
                <a16:creationId xmlns:a16="http://schemas.microsoft.com/office/drawing/2014/main" id="{3713A0EE-613A-8AE6-D7E0-409599CE931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44ECCAD8-29D2-935F-EED5-74F5FB84FDC2}"/>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2244432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47808D-A2E4-D901-E4A1-4080FEB01FA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8E63DA6-DDFC-C6A9-7543-233831D8C3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1893DCE-0DA5-13BB-9C1A-8C5391526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7614D03-93B4-13C2-1094-4C8F81042F2E}"/>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6" name="Alt Bilgi Yer Tutucusu 5">
            <a:extLst>
              <a:ext uri="{FF2B5EF4-FFF2-40B4-BE49-F238E27FC236}">
                <a16:creationId xmlns:a16="http://schemas.microsoft.com/office/drawing/2014/main" id="{843E1513-601F-2C33-DF10-81A93AB5DC6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B73373E-FF9C-D716-DDB7-13906EF5B6AA}"/>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384599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01BB01-C69F-3837-A50D-3A0FE350078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2211419-99EA-AA88-918A-04594FFFF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8160FE2-1CC5-CC42-A49C-D4B48773C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B377502-C9DD-337B-B480-A3EAA55B05C2}"/>
              </a:ext>
            </a:extLst>
          </p:cNvPr>
          <p:cNvSpPr>
            <a:spLocks noGrp="1"/>
          </p:cNvSpPr>
          <p:nvPr>
            <p:ph type="dt" sz="half" idx="10"/>
          </p:nvPr>
        </p:nvSpPr>
        <p:spPr/>
        <p:txBody>
          <a:bodyPr/>
          <a:lstStyle/>
          <a:p>
            <a:fld id="{CDFEAC7D-A0B1-492C-8B3D-4740E60EE90D}" type="datetimeFigureOut">
              <a:rPr lang="tr-TR" smtClean="0"/>
              <a:t>13.04.2025</a:t>
            </a:fld>
            <a:endParaRPr lang="tr-TR"/>
          </a:p>
        </p:txBody>
      </p:sp>
      <p:sp>
        <p:nvSpPr>
          <p:cNvPr id="6" name="Alt Bilgi Yer Tutucusu 5">
            <a:extLst>
              <a:ext uri="{FF2B5EF4-FFF2-40B4-BE49-F238E27FC236}">
                <a16:creationId xmlns:a16="http://schemas.microsoft.com/office/drawing/2014/main" id="{BF98D028-11A2-AB11-3125-621F07FDBC0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5F6D43C-0F48-FFA8-B9E7-72CA094197AB}"/>
              </a:ext>
            </a:extLst>
          </p:cNvPr>
          <p:cNvSpPr>
            <a:spLocks noGrp="1"/>
          </p:cNvSpPr>
          <p:nvPr>
            <p:ph type="sldNum" sz="quarter" idx="12"/>
          </p:nvPr>
        </p:nvSpPr>
        <p:spPr/>
        <p:txBody>
          <a:bodyPr/>
          <a:lstStyle/>
          <a:p>
            <a:fld id="{42AA1698-1D5F-4127-B48B-F512CA212F7B}" type="slidenum">
              <a:rPr lang="tr-TR" smtClean="0"/>
              <a:t>‹#›</a:t>
            </a:fld>
            <a:endParaRPr lang="tr-TR"/>
          </a:p>
        </p:txBody>
      </p:sp>
    </p:spTree>
    <p:extLst>
      <p:ext uri="{BB962C8B-B14F-4D97-AF65-F5344CB8AC3E}">
        <p14:creationId xmlns:p14="http://schemas.microsoft.com/office/powerpoint/2010/main" val="3938517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0B8241E-3D4E-54E6-3223-BC778F84D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D21A2D1-CF5C-A14D-5E1B-AEFAC28E2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8D9A03-D68A-1C48-135A-AD3AF785C0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EAC7D-A0B1-492C-8B3D-4740E60EE90D}" type="datetimeFigureOut">
              <a:rPr lang="tr-TR" smtClean="0"/>
              <a:t>13.04.2025</a:t>
            </a:fld>
            <a:endParaRPr lang="tr-TR"/>
          </a:p>
        </p:txBody>
      </p:sp>
      <p:sp>
        <p:nvSpPr>
          <p:cNvPr id="5" name="Alt Bilgi Yer Tutucusu 4">
            <a:extLst>
              <a:ext uri="{FF2B5EF4-FFF2-40B4-BE49-F238E27FC236}">
                <a16:creationId xmlns:a16="http://schemas.microsoft.com/office/drawing/2014/main" id="{D9D96B3B-3177-89AC-1F3A-86F8C20726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FE8D682-D355-DF79-6A31-5FC559E17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AA1698-1D5F-4127-B48B-F512CA212F7B}" type="slidenum">
              <a:rPr lang="tr-TR" smtClean="0"/>
              <a:t>‹#›</a:t>
            </a:fld>
            <a:endParaRPr lang="tr-TR"/>
          </a:p>
        </p:txBody>
      </p:sp>
    </p:spTree>
    <p:extLst>
      <p:ext uri="{BB962C8B-B14F-4D97-AF65-F5344CB8AC3E}">
        <p14:creationId xmlns:p14="http://schemas.microsoft.com/office/powerpoint/2010/main" val="453745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Resim 13">
            <a:extLst>
              <a:ext uri="{FF2B5EF4-FFF2-40B4-BE49-F238E27FC236}">
                <a16:creationId xmlns:a16="http://schemas.microsoft.com/office/drawing/2014/main" id="{C6864765-DA82-334B-366A-AEC883D3A7E0}"/>
              </a:ext>
            </a:extLst>
          </p:cNvPr>
          <p:cNvPicPr>
            <a:picLocks noChangeAspect="1"/>
          </p:cNvPicPr>
          <p:nvPr/>
        </p:nvPicPr>
        <p:blipFill>
          <a:blip r:embed="rId2">
            <a:extLst>
              <a:ext uri="{28A0092B-C50C-407E-A947-70E740481C1C}">
                <a14:useLocalDpi xmlns:a14="http://schemas.microsoft.com/office/drawing/2010/main" val="0"/>
              </a:ext>
            </a:extLst>
          </a:blip>
          <a:srcRect l="6028" r="6028"/>
          <a:stretch/>
        </p:blipFill>
        <p:spPr>
          <a:xfrm>
            <a:off x="-12554039" y="0"/>
            <a:ext cx="12188951" cy="6858000"/>
          </a:xfrm>
          <a:prstGeom prst="roundRect">
            <a:avLst>
              <a:gd name="adj" fmla="val 0"/>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İçerik Yer Tutucusu 8" descr="metin, taşıt, araç, kara taşıtı, tekerlek içeren bir resim&#10;&#10;Yapay zeka tarafından oluşturulan içerik yanlış olabilir.">
            <a:extLst>
              <a:ext uri="{FF2B5EF4-FFF2-40B4-BE49-F238E27FC236}">
                <a16:creationId xmlns:a16="http://schemas.microsoft.com/office/drawing/2014/main" id="{5A731C04-5FEC-C32C-D91F-5DA75284D993}"/>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rcRect l="-118" t="11826" r="118" b="11142"/>
          <a:stretch/>
        </p:blipFill>
        <p:spPr>
          <a:xfrm>
            <a:off x="-147485" y="-137652"/>
            <a:ext cx="12457471" cy="7197213"/>
          </a:xfrm>
          <a:prstGeom prst="roundRect">
            <a:avLst>
              <a:gd name="adj" fmla="val 3475"/>
            </a:avLst>
          </a:prstGeom>
        </p:spPr>
      </p:pic>
      <p:sp>
        <p:nvSpPr>
          <p:cNvPr id="11" name="Metin kutusu 10">
            <a:extLst>
              <a:ext uri="{FF2B5EF4-FFF2-40B4-BE49-F238E27FC236}">
                <a16:creationId xmlns:a16="http://schemas.microsoft.com/office/drawing/2014/main" id="{08528720-E223-D606-71DD-DE1519CC923D}"/>
              </a:ext>
            </a:extLst>
          </p:cNvPr>
          <p:cNvSpPr txBox="1"/>
          <p:nvPr/>
        </p:nvSpPr>
        <p:spPr>
          <a:xfrm>
            <a:off x="1559560" y="498624"/>
            <a:ext cx="9072880" cy="1200329"/>
          </a:xfrm>
          <a:prstGeom prst="rect">
            <a:avLst/>
          </a:prstGeom>
          <a:noFill/>
        </p:spPr>
        <p:txBody>
          <a:bodyPr wrap="square" rtlCol="0">
            <a:spAutoFit/>
          </a:bodyPr>
          <a:lstStyle/>
          <a:p>
            <a:pPr algn="ctr"/>
            <a:r>
              <a:rPr lang="tr-TR" sz="2400" spc="2000" dirty="0" err="1">
                <a:solidFill>
                  <a:schemeClr val="bg1"/>
                </a:solidFill>
                <a:latin typeface="Stencil" panose="040409050D0802020404" pitchFamily="82" charset="0"/>
                <a:cs typeface="Aharoni" panose="02010803020104030203" pitchFamily="2" charset="-79"/>
              </a:rPr>
              <a:t>VeritabanI</a:t>
            </a:r>
            <a:r>
              <a:rPr lang="tr-TR" sz="2400" spc="2000" dirty="0">
                <a:solidFill>
                  <a:schemeClr val="bg1"/>
                </a:solidFill>
                <a:latin typeface="Stencil" panose="040409050D0802020404" pitchFamily="82" charset="0"/>
                <a:cs typeface="Aharoni" panose="02010803020104030203" pitchFamily="2" charset="-79"/>
              </a:rPr>
              <a:t> Destekli</a:t>
            </a:r>
          </a:p>
          <a:p>
            <a:pPr algn="ctr"/>
            <a:r>
              <a:rPr lang="tr-TR" sz="2400" spc="2000" dirty="0">
                <a:solidFill>
                  <a:schemeClr val="bg1"/>
                </a:solidFill>
                <a:latin typeface="Stencil" panose="040409050D0802020404" pitchFamily="82" charset="0"/>
                <a:cs typeface="Aharoni" panose="02010803020104030203" pitchFamily="2" charset="-79"/>
              </a:rPr>
              <a:t> Araç</a:t>
            </a:r>
          </a:p>
          <a:p>
            <a:pPr algn="ctr"/>
            <a:r>
              <a:rPr lang="tr-TR" sz="2400" spc="2000" dirty="0">
                <a:solidFill>
                  <a:schemeClr val="bg1"/>
                </a:solidFill>
                <a:latin typeface="Stencil" panose="040409050D0802020404" pitchFamily="82" charset="0"/>
                <a:cs typeface="Aharoni" panose="02010803020104030203" pitchFamily="2" charset="-79"/>
              </a:rPr>
              <a:t> </a:t>
            </a:r>
            <a:r>
              <a:rPr lang="tr-TR" sz="2400" spc="1000" dirty="0">
                <a:solidFill>
                  <a:schemeClr val="bg1"/>
                </a:solidFill>
                <a:latin typeface="Stencil" panose="040409050D0802020404" pitchFamily="82" charset="0"/>
                <a:cs typeface="Aharoni" panose="02010803020104030203" pitchFamily="2" charset="-79"/>
              </a:rPr>
              <a:t>Kiralama</a:t>
            </a:r>
            <a:r>
              <a:rPr lang="tr-TR" sz="2400" spc="2000" dirty="0">
                <a:solidFill>
                  <a:schemeClr val="bg1"/>
                </a:solidFill>
                <a:latin typeface="Stencil" panose="040409050D0802020404" pitchFamily="82" charset="0"/>
                <a:cs typeface="Aharoni" panose="02010803020104030203" pitchFamily="2" charset="-79"/>
              </a:rPr>
              <a:t> Platformu</a:t>
            </a:r>
          </a:p>
        </p:txBody>
      </p:sp>
      <p:sp>
        <p:nvSpPr>
          <p:cNvPr id="12" name="Metin kutusu 11">
            <a:extLst>
              <a:ext uri="{FF2B5EF4-FFF2-40B4-BE49-F238E27FC236}">
                <a16:creationId xmlns:a16="http://schemas.microsoft.com/office/drawing/2014/main" id="{6A508450-61B5-7BFE-C934-7B058D140209}"/>
              </a:ext>
            </a:extLst>
          </p:cNvPr>
          <p:cNvSpPr txBox="1"/>
          <p:nvPr/>
        </p:nvSpPr>
        <p:spPr>
          <a:xfrm>
            <a:off x="-6150370" y="1057841"/>
            <a:ext cx="5567680" cy="584775"/>
          </a:xfrm>
          <a:prstGeom prst="rect">
            <a:avLst/>
          </a:prstGeom>
          <a:noFill/>
        </p:spPr>
        <p:txBody>
          <a:bodyPr wrap="square" rtlCol="0">
            <a:spAutoFit/>
          </a:bodyPr>
          <a:lstStyle/>
          <a:p>
            <a:r>
              <a:rPr lang="tr-TR" sz="3200" b="0" i="0" dirty="0">
                <a:solidFill>
                  <a:schemeClr val="bg1"/>
                </a:solidFill>
                <a:effectLst/>
                <a:latin typeface="Daytona" panose="020B0604030500040204" pitchFamily="34" charset="0"/>
              </a:rPr>
              <a:t>BİZ KİMİZ?</a:t>
            </a:r>
            <a:endParaRPr lang="tr-TR" sz="3200" dirty="0">
              <a:solidFill>
                <a:schemeClr val="bg1"/>
              </a:solidFill>
              <a:latin typeface="Daytona" panose="020B0604030500040204" pitchFamily="34" charset="0"/>
            </a:endParaRPr>
          </a:p>
        </p:txBody>
      </p:sp>
      <p:sp>
        <p:nvSpPr>
          <p:cNvPr id="13" name="Metin kutusu 12">
            <a:extLst>
              <a:ext uri="{FF2B5EF4-FFF2-40B4-BE49-F238E27FC236}">
                <a16:creationId xmlns:a16="http://schemas.microsoft.com/office/drawing/2014/main" id="{0962FCDB-4581-498E-72A3-D56A2074A876}"/>
              </a:ext>
            </a:extLst>
          </p:cNvPr>
          <p:cNvSpPr txBox="1"/>
          <p:nvPr/>
        </p:nvSpPr>
        <p:spPr>
          <a:xfrm>
            <a:off x="-6150370" y="2268282"/>
            <a:ext cx="5165021" cy="4589718"/>
          </a:xfrm>
          <a:prstGeom prst="rect">
            <a:avLst/>
          </a:prstGeom>
          <a:noFill/>
        </p:spPr>
        <p:txBody>
          <a:bodyPr wrap="square" rtlCol="0">
            <a:spAutoFit/>
          </a:bodyPr>
          <a:lstStyle/>
          <a:p>
            <a:pPr>
              <a:lnSpc>
                <a:spcPct val="150000"/>
              </a:lnSpc>
              <a:buNone/>
            </a:pPr>
            <a:r>
              <a:rPr lang="tr-TR" sz="1400" b="0" i="0" dirty="0">
                <a:solidFill>
                  <a:schemeClr val="bg1"/>
                </a:solidFill>
                <a:effectLst/>
                <a:latin typeface="Daytona" panose="020B0604030500040204" pitchFamily="34" charset="0"/>
              </a:rPr>
              <a:t>ENCAR: Yenilikçi ve Güvenilir Araç Kiralama Deneyimi</a:t>
            </a:r>
            <a:endParaRPr lang="tr-TR" sz="1400" dirty="0">
              <a:solidFill>
                <a:schemeClr val="bg1"/>
              </a:solidFill>
              <a:effectLst/>
              <a:latin typeface="Daytona" panose="020B0604030500040204" pitchFamily="34" charset="0"/>
            </a:endParaRPr>
          </a:p>
          <a:p>
            <a:pPr>
              <a:lnSpc>
                <a:spcPct val="150000"/>
              </a:lnSpc>
              <a:buNone/>
            </a:pPr>
            <a:r>
              <a:rPr lang="tr-TR" sz="1400" b="0" i="0" dirty="0">
                <a:solidFill>
                  <a:schemeClr val="bg1"/>
                </a:solidFill>
                <a:effectLst/>
                <a:latin typeface="Daytona" panose="020B0604030500040204" pitchFamily="34" charset="0"/>
              </a:rPr>
              <a:t>2025 yılında kurulan ENCAR, müşteri memnuniyetini ve güvenliği ön planda tutarak geniş ve bakımlı araç seçenekleri sunar. Elektrikli ve hibrit araçlara öncelik vererek çevre dostu bir hizmet anlayışını benimseriz.</a:t>
            </a:r>
            <a:endParaRPr lang="tr-TR" sz="1400" dirty="0">
              <a:solidFill>
                <a:schemeClr val="bg1"/>
              </a:solidFill>
              <a:effectLst/>
              <a:latin typeface="Daytona" panose="020B0604030500040204" pitchFamily="34" charset="0"/>
            </a:endParaRPr>
          </a:p>
          <a:p>
            <a:pPr>
              <a:lnSpc>
                <a:spcPct val="150000"/>
              </a:lnSpc>
              <a:buNone/>
            </a:pPr>
            <a:r>
              <a:rPr lang="tr-TR" sz="1400" b="0" i="0" dirty="0">
                <a:solidFill>
                  <a:schemeClr val="bg1"/>
                </a:solidFill>
                <a:effectLst/>
                <a:latin typeface="Daytona" panose="020B0604030500040204" pitchFamily="34" charset="0"/>
              </a:rPr>
              <a:t>Online rezervasyon, mobil uygulama ve 7/24 müşteri desteğiyle kiralama sürecini kolaylaştırıyoruz. Şeffaf fiyat politikamız ve esnek kiralama seçeneklerimizle sürpriz maliyetler olmadan güvenilir bir hizmet sağlıyoruz.</a:t>
            </a:r>
            <a:r>
              <a:rPr lang="tr-TR" sz="1400" dirty="0">
                <a:solidFill>
                  <a:schemeClr val="bg1"/>
                </a:solidFill>
                <a:latin typeface="Daytona" panose="020B0604030500040204" pitchFamily="34" charset="0"/>
              </a:rPr>
              <a:t> </a:t>
            </a:r>
            <a:r>
              <a:rPr lang="tr-TR" sz="1400" b="0" i="0" dirty="0">
                <a:solidFill>
                  <a:schemeClr val="bg1"/>
                </a:solidFill>
                <a:effectLst/>
                <a:latin typeface="Daytona" panose="020B0604030500040204" pitchFamily="34" charset="0"/>
              </a:rPr>
              <a:t>Tüm araçlarımız düzenli bakımdan geçerek güvenlik standartlarına uygun hale getirilir. Sürdürülebilirlik ilkesi doğrultusunda çevreye duyarlı çözümler geliştirerek geleceğin araç kiralama deneyimini bugünden sunuyoruz.</a:t>
            </a:r>
            <a:endParaRPr lang="tr-TR" sz="1400" dirty="0">
              <a:solidFill>
                <a:schemeClr val="bg1"/>
              </a:solidFill>
              <a:effectLst/>
              <a:latin typeface="Daytona" panose="020B0604030500040204" pitchFamily="34" charset="0"/>
            </a:endParaRPr>
          </a:p>
          <a:p>
            <a:pPr>
              <a:lnSpc>
                <a:spcPct val="150000"/>
              </a:lnSpc>
            </a:pPr>
            <a:r>
              <a:rPr lang="tr-TR" sz="1400" b="0" i="0" dirty="0">
                <a:solidFill>
                  <a:schemeClr val="bg1"/>
                </a:solidFill>
                <a:effectLst/>
                <a:latin typeface="Daytona" panose="020B0604030500040204" pitchFamily="34" charset="0"/>
              </a:rPr>
              <a:t>Bize duyduğunuz güven için teşekkür ederiz.</a:t>
            </a:r>
            <a:endParaRPr lang="tr-TR" sz="1400" dirty="0">
              <a:solidFill>
                <a:schemeClr val="bg1"/>
              </a:solidFill>
              <a:effectLst/>
              <a:latin typeface="Daytona" panose="020B0604030500040204" pitchFamily="34" charset="0"/>
            </a:endParaRPr>
          </a:p>
        </p:txBody>
      </p:sp>
    </p:spTree>
    <p:extLst>
      <p:ext uri="{BB962C8B-B14F-4D97-AF65-F5344CB8AC3E}">
        <p14:creationId xmlns:p14="http://schemas.microsoft.com/office/powerpoint/2010/main" val="29939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E3CE8C-837B-E919-DD1A-DC1E6AF5E8C0}"/>
            </a:ext>
          </a:extLst>
        </p:cNvPr>
        <p:cNvGrpSpPr/>
        <p:nvPr/>
      </p:nvGrpSpPr>
      <p:grpSpPr>
        <a:xfrm>
          <a:off x="0" y="0"/>
          <a:ext cx="0" cy="0"/>
          <a:chOff x="0" y="0"/>
          <a:chExt cx="0" cy="0"/>
        </a:xfrm>
      </p:grpSpPr>
      <p:pic>
        <p:nvPicPr>
          <p:cNvPr id="8" name="Resim 7" descr="Güneşinç günü içinde tepeler içinde olan araba">
            <a:extLst>
              <a:ext uri="{FF2B5EF4-FFF2-40B4-BE49-F238E27FC236}">
                <a16:creationId xmlns:a16="http://schemas.microsoft.com/office/drawing/2014/main" id="{0AFCA140-608A-E4BD-E81A-26CDD3392DB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12653678" y="-1"/>
            <a:ext cx="12188951" cy="6858000"/>
          </a:xfrm>
          <a:prstGeom prst="roundRect">
            <a:avLst>
              <a:gd name="adj" fmla="val 2148"/>
            </a:avLst>
          </a:prstGeom>
        </p:spPr>
      </p:pic>
      <p:pic>
        <p:nvPicPr>
          <p:cNvPr id="7" name="Resim 6">
            <a:extLst>
              <a:ext uri="{FF2B5EF4-FFF2-40B4-BE49-F238E27FC236}">
                <a16:creationId xmlns:a16="http://schemas.microsoft.com/office/drawing/2014/main" id="{3CEB5559-41E8-579A-AC45-61AE1702EC06}"/>
              </a:ext>
            </a:extLst>
          </p:cNvPr>
          <p:cNvPicPr>
            <a:picLocks noChangeAspect="1"/>
          </p:cNvPicPr>
          <p:nvPr/>
        </p:nvPicPr>
        <p:blipFill>
          <a:blip r:embed="rId4">
            <a:extLst>
              <a:ext uri="{28A0092B-C50C-407E-A947-70E740481C1C}">
                <a14:useLocalDpi xmlns:a14="http://schemas.microsoft.com/office/drawing/2010/main" val="0"/>
              </a:ext>
            </a:extLst>
          </a:blip>
          <a:srcRect l="6028" r="6028"/>
          <a:stretch/>
        </p:blipFill>
        <p:spPr>
          <a:xfrm>
            <a:off x="0" y="0"/>
            <a:ext cx="12188951" cy="6858000"/>
          </a:xfrm>
          <a:prstGeom prst="roundRect">
            <a:avLst>
              <a:gd name="adj" fmla="val 0"/>
            </a:avLst>
          </a:prstGeom>
        </p:spPr>
      </p:pic>
      <p:cxnSp>
        <p:nvCxnSpPr>
          <p:cNvPr id="4" name="Düz Bağlayıcı 3">
            <a:extLst>
              <a:ext uri="{FF2B5EF4-FFF2-40B4-BE49-F238E27FC236}">
                <a16:creationId xmlns:a16="http://schemas.microsoft.com/office/drawing/2014/main" id="{ED268DCB-7CDE-5744-E488-80B73A456E46}"/>
              </a:ext>
            </a:extLst>
          </p:cNvPr>
          <p:cNvCxnSpPr>
            <a:stCxn id="9" idx="3"/>
          </p:cNvCxnSpPr>
          <p:nvPr/>
        </p:nvCxnSpPr>
        <p:spPr>
          <a:xfrm flipV="1">
            <a:off x="11773339" y="3428999"/>
            <a:ext cx="418661"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23E15C2C-DDB1-0D93-601B-AA6C02DBB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İçerik Yer Tutucusu 8" descr="metin, taşıt, araç, kara taşıtı, tekerlek içeren bir resim&#10;&#10;Yapay zeka tarafından oluşturulan içerik yanlış olabilir.">
            <a:extLst>
              <a:ext uri="{FF2B5EF4-FFF2-40B4-BE49-F238E27FC236}">
                <a16:creationId xmlns:a16="http://schemas.microsoft.com/office/drawing/2014/main" id="{B146C9D9-3286-6E74-22A2-B86A7E51C2CB}"/>
              </a:ext>
            </a:extLst>
          </p:cNvPr>
          <p:cNvPicPr>
            <a:picLocks noGrp="1" noChangeAspect="1"/>
          </p:cNvPicPr>
          <p:nvPr>
            <p:ph idx="1"/>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118" t="11826" r="118" b="11142"/>
          <a:stretch/>
        </p:blipFill>
        <p:spPr>
          <a:xfrm>
            <a:off x="6096000" y="1788979"/>
            <a:ext cx="5677339" cy="3280041"/>
          </a:xfrm>
          <a:prstGeom prst="roundRect">
            <a:avLst>
              <a:gd name="adj" fmla="val 3475"/>
            </a:avLst>
          </a:prstGeom>
        </p:spPr>
      </p:pic>
      <p:sp>
        <p:nvSpPr>
          <p:cNvPr id="11" name="Metin kutusu 10">
            <a:extLst>
              <a:ext uri="{FF2B5EF4-FFF2-40B4-BE49-F238E27FC236}">
                <a16:creationId xmlns:a16="http://schemas.microsoft.com/office/drawing/2014/main" id="{E090FBCA-65AD-455A-527C-4EAE3BEB1B34}"/>
              </a:ext>
            </a:extLst>
          </p:cNvPr>
          <p:cNvSpPr txBox="1"/>
          <p:nvPr/>
        </p:nvSpPr>
        <p:spPr>
          <a:xfrm>
            <a:off x="1319115" y="-1366472"/>
            <a:ext cx="9072880" cy="1200329"/>
          </a:xfrm>
          <a:prstGeom prst="rect">
            <a:avLst/>
          </a:prstGeom>
          <a:noFill/>
        </p:spPr>
        <p:txBody>
          <a:bodyPr wrap="square" rtlCol="0">
            <a:spAutoFit/>
          </a:bodyPr>
          <a:lstStyle/>
          <a:p>
            <a:pPr algn="ctr"/>
            <a:r>
              <a:rPr lang="tr-TR" sz="2400" spc="2000" dirty="0" err="1">
                <a:latin typeface="Stencil" panose="040409050D0802020404" pitchFamily="82" charset="0"/>
                <a:cs typeface="Aharoni" panose="02010803020104030203" pitchFamily="2" charset="-79"/>
              </a:rPr>
              <a:t>VeritabanI</a:t>
            </a:r>
            <a:r>
              <a:rPr lang="tr-TR" sz="2400" spc="2000" dirty="0">
                <a:latin typeface="Stencil" panose="040409050D0802020404" pitchFamily="82" charset="0"/>
                <a:cs typeface="Aharoni" panose="02010803020104030203" pitchFamily="2" charset="-79"/>
              </a:rPr>
              <a:t> Destekli</a:t>
            </a:r>
          </a:p>
          <a:p>
            <a:pPr algn="ctr"/>
            <a:r>
              <a:rPr lang="tr-TR" sz="2400" spc="2000" dirty="0">
                <a:latin typeface="Stencil" panose="040409050D0802020404" pitchFamily="82" charset="0"/>
                <a:cs typeface="Aharoni" panose="02010803020104030203" pitchFamily="2" charset="-79"/>
              </a:rPr>
              <a:t> Araç</a:t>
            </a:r>
          </a:p>
          <a:p>
            <a:pPr algn="ctr"/>
            <a:r>
              <a:rPr lang="tr-TR" sz="2400" spc="2000" dirty="0">
                <a:latin typeface="Stencil" panose="040409050D0802020404" pitchFamily="82" charset="0"/>
                <a:cs typeface="Aharoni" panose="02010803020104030203" pitchFamily="2" charset="-79"/>
              </a:rPr>
              <a:t> </a:t>
            </a:r>
            <a:r>
              <a:rPr lang="tr-TR" sz="2400" spc="1000" dirty="0">
                <a:latin typeface="Stencil" panose="040409050D0802020404" pitchFamily="82" charset="0"/>
                <a:cs typeface="Aharoni" panose="02010803020104030203" pitchFamily="2" charset="-79"/>
              </a:rPr>
              <a:t>Kiralama</a:t>
            </a:r>
            <a:r>
              <a:rPr lang="tr-TR" sz="2400" spc="2000" dirty="0">
                <a:latin typeface="Stencil" panose="040409050D0802020404" pitchFamily="82" charset="0"/>
                <a:cs typeface="Aharoni" panose="02010803020104030203" pitchFamily="2" charset="-79"/>
              </a:rPr>
              <a:t> Platformu</a:t>
            </a:r>
          </a:p>
        </p:txBody>
      </p:sp>
      <p:sp>
        <p:nvSpPr>
          <p:cNvPr id="2" name="Metin kutusu 1">
            <a:extLst>
              <a:ext uri="{FF2B5EF4-FFF2-40B4-BE49-F238E27FC236}">
                <a16:creationId xmlns:a16="http://schemas.microsoft.com/office/drawing/2014/main" id="{C716DBFB-81D2-1194-60A4-C9F384926CA3}"/>
              </a:ext>
            </a:extLst>
          </p:cNvPr>
          <p:cNvSpPr txBox="1"/>
          <p:nvPr/>
        </p:nvSpPr>
        <p:spPr>
          <a:xfrm>
            <a:off x="466252" y="642318"/>
            <a:ext cx="5567680" cy="584775"/>
          </a:xfrm>
          <a:prstGeom prst="rect">
            <a:avLst/>
          </a:prstGeom>
          <a:noFill/>
        </p:spPr>
        <p:txBody>
          <a:bodyPr wrap="square" rtlCol="0">
            <a:spAutoFit/>
          </a:bodyPr>
          <a:lstStyle/>
          <a:p>
            <a:r>
              <a:rPr lang="tr-TR" sz="3200" b="0" i="0" dirty="0">
                <a:solidFill>
                  <a:schemeClr val="bg1"/>
                </a:solidFill>
                <a:effectLst/>
                <a:latin typeface="Daytona" panose="020B0604030500040204" pitchFamily="34" charset="0"/>
              </a:rPr>
              <a:t>BİZ KİMİZ?</a:t>
            </a:r>
            <a:endParaRPr lang="tr-TR" sz="3200" dirty="0">
              <a:solidFill>
                <a:schemeClr val="bg1"/>
              </a:solidFill>
              <a:latin typeface="Daytona" panose="020B0604030500040204" pitchFamily="34" charset="0"/>
            </a:endParaRPr>
          </a:p>
        </p:txBody>
      </p:sp>
      <p:sp>
        <p:nvSpPr>
          <p:cNvPr id="5" name="Metin kutusu 4">
            <a:extLst>
              <a:ext uri="{FF2B5EF4-FFF2-40B4-BE49-F238E27FC236}">
                <a16:creationId xmlns:a16="http://schemas.microsoft.com/office/drawing/2014/main" id="{215914D9-42BD-CC5A-9B85-76AE724F3CE2}"/>
              </a:ext>
            </a:extLst>
          </p:cNvPr>
          <p:cNvSpPr txBox="1"/>
          <p:nvPr/>
        </p:nvSpPr>
        <p:spPr>
          <a:xfrm>
            <a:off x="466252" y="1455300"/>
            <a:ext cx="5165021" cy="4589718"/>
          </a:xfrm>
          <a:prstGeom prst="rect">
            <a:avLst/>
          </a:prstGeom>
          <a:noFill/>
        </p:spPr>
        <p:txBody>
          <a:bodyPr wrap="square" rtlCol="0">
            <a:spAutoFit/>
          </a:bodyPr>
          <a:lstStyle/>
          <a:p>
            <a:pPr>
              <a:lnSpc>
                <a:spcPct val="150000"/>
              </a:lnSpc>
              <a:buNone/>
            </a:pPr>
            <a:r>
              <a:rPr lang="tr-TR" sz="1400" b="0" i="0" dirty="0">
                <a:solidFill>
                  <a:schemeClr val="bg1"/>
                </a:solidFill>
                <a:effectLst/>
                <a:latin typeface="Daytona" panose="020B0604030500040204" pitchFamily="34" charset="0"/>
              </a:rPr>
              <a:t>ENCAR: Yenilikçi ve Güvenilir Araç Kiralama Deneyimi</a:t>
            </a:r>
            <a:endParaRPr lang="tr-TR" sz="1400" dirty="0">
              <a:solidFill>
                <a:schemeClr val="bg1"/>
              </a:solidFill>
              <a:effectLst/>
              <a:latin typeface="Daytona" panose="020B0604030500040204" pitchFamily="34" charset="0"/>
            </a:endParaRPr>
          </a:p>
          <a:p>
            <a:pPr>
              <a:lnSpc>
                <a:spcPct val="150000"/>
              </a:lnSpc>
              <a:buNone/>
            </a:pPr>
            <a:r>
              <a:rPr lang="tr-TR" sz="1400" b="0" i="0" dirty="0">
                <a:solidFill>
                  <a:schemeClr val="bg1"/>
                </a:solidFill>
                <a:effectLst/>
                <a:latin typeface="Daytona" panose="020B0604030500040204" pitchFamily="34" charset="0"/>
              </a:rPr>
              <a:t>2025 yılında kurulan ENCAR, müşteri memnuniyetini ve güvenliği ön planda tutarak geniş ve bakımlı araç seçenekleri sunar. Elektrikli ve hibrit araçlara öncelik vererek çevre dostu bir hizmet anlayışını benimseriz.</a:t>
            </a:r>
            <a:endParaRPr lang="tr-TR" sz="1400" dirty="0">
              <a:solidFill>
                <a:schemeClr val="bg1"/>
              </a:solidFill>
              <a:effectLst/>
              <a:latin typeface="Daytona" panose="020B0604030500040204" pitchFamily="34" charset="0"/>
            </a:endParaRPr>
          </a:p>
          <a:p>
            <a:pPr>
              <a:lnSpc>
                <a:spcPct val="150000"/>
              </a:lnSpc>
              <a:buNone/>
            </a:pPr>
            <a:r>
              <a:rPr lang="tr-TR" sz="1400" b="0" i="0" dirty="0">
                <a:solidFill>
                  <a:schemeClr val="bg1"/>
                </a:solidFill>
                <a:effectLst/>
                <a:latin typeface="Daytona" panose="020B0604030500040204" pitchFamily="34" charset="0"/>
              </a:rPr>
              <a:t>Online rezervasyon, mobil uygulama ve 7/24 müşteri desteğiyle kiralama sürecini kolaylaştırıyoruz. Şeffaf fiyat politikamız ve esnek kiralama seçeneklerimizle sürpriz maliyetler olmadan güvenilir bir hizmet sağlıyoruz.</a:t>
            </a:r>
            <a:r>
              <a:rPr lang="tr-TR" sz="1400" dirty="0">
                <a:solidFill>
                  <a:schemeClr val="bg1"/>
                </a:solidFill>
                <a:latin typeface="Daytona" panose="020B0604030500040204" pitchFamily="34" charset="0"/>
              </a:rPr>
              <a:t> </a:t>
            </a:r>
            <a:r>
              <a:rPr lang="tr-TR" sz="1400" b="0" i="0" dirty="0">
                <a:solidFill>
                  <a:schemeClr val="bg1"/>
                </a:solidFill>
                <a:effectLst/>
                <a:latin typeface="Daytona" panose="020B0604030500040204" pitchFamily="34" charset="0"/>
              </a:rPr>
              <a:t>Tüm araçlarımız düzenli bakımdan geçerek güvenlik standartlarına uygun hale getirilir. Sürdürülebilirlik ilkesi doğrultusunda çevreye duyarlı çözümler geliştirerek geleceğin araç kiralama deneyimini bugünden sunuyoruz.</a:t>
            </a:r>
            <a:endParaRPr lang="tr-TR" sz="1400" dirty="0">
              <a:solidFill>
                <a:schemeClr val="bg1"/>
              </a:solidFill>
              <a:effectLst/>
              <a:latin typeface="Daytona" panose="020B0604030500040204" pitchFamily="34" charset="0"/>
            </a:endParaRPr>
          </a:p>
          <a:p>
            <a:pPr>
              <a:lnSpc>
                <a:spcPct val="150000"/>
              </a:lnSpc>
            </a:pPr>
            <a:r>
              <a:rPr lang="tr-TR" sz="1400" b="0" i="0" dirty="0">
                <a:solidFill>
                  <a:schemeClr val="bg1"/>
                </a:solidFill>
                <a:effectLst/>
                <a:latin typeface="Daytona" panose="020B0604030500040204" pitchFamily="34" charset="0"/>
              </a:rPr>
              <a:t>Bize duyduğunuz güven için teşekkür ederiz.</a:t>
            </a:r>
            <a:endParaRPr lang="tr-TR" sz="1400" dirty="0">
              <a:solidFill>
                <a:schemeClr val="bg1"/>
              </a:solidFill>
              <a:effectLst/>
              <a:latin typeface="Daytona" panose="020B0604030500040204" pitchFamily="34" charset="0"/>
            </a:endParaRPr>
          </a:p>
        </p:txBody>
      </p:sp>
      <p:sp>
        <p:nvSpPr>
          <p:cNvPr id="12" name="Metin kutusu 11">
            <a:extLst>
              <a:ext uri="{FF2B5EF4-FFF2-40B4-BE49-F238E27FC236}">
                <a16:creationId xmlns:a16="http://schemas.microsoft.com/office/drawing/2014/main" id="{39B28121-A030-52E3-4295-7444FCCF6A9E}"/>
              </a:ext>
            </a:extLst>
          </p:cNvPr>
          <p:cNvSpPr txBox="1"/>
          <p:nvPr/>
        </p:nvSpPr>
        <p:spPr>
          <a:xfrm>
            <a:off x="12764932" y="2119277"/>
            <a:ext cx="5567680" cy="584775"/>
          </a:xfrm>
          <a:prstGeom prst="rect">
            <a:avLst/>
          </a:prstGeom>
          <a:noFill/>
        </p:spPr>
        <p:txBody>
          <a:bodyPr wrap="square" rtlCol="0">
            <a:spAutoFit/>
          </a:bodyPr>
          <a:lstStyle/>
          <a:p>
            <a:r>
              <a:rPr lang="tr-TR" sz="3200" b="0" i="0" dirty="0">
                <a:solidFill>
                  <a:schemeClr val="bg1"/>
                </a:solidFill>
                <a:effectLst/>
                <a:latin typeface="Daytona" panose="020B0604030500040204" pitchFamily="34" charset="0"/>
              </a:rPr>
              <a:t>MİSYONUMUZ</a:t>
            </a:r>
            <a:endParaRPr lang="tr-TR" sz="3200" dirty="0">
              <a:solidFill>
                <a:schemeClr val="bg1"/>
              </a:solidFill>
              <a:latin typeface="Daytona" panose="020B0604030500040204" pitchFamily="34" charset="0"/>
            </a:endParaRPr>
          </a:p>
        </p:txBody>
      </p:sp>
      <p:sp>
        <p:nvSpPr>
          <p:cNvPr id="13" name="Metin kutusu 12">
            <a:extLst>
              <a:ext uri="{FF2B5EF4-FFF2-40B4-BE49-F238E27FC236}">
                <a16:creationId xmlns:a16="http://schemas.microsoft.com/office/drawing/2014/main" id="{08BE79C6-4659-A929-ED00-131979FC501E}"/>
              </a:ext>
            </a:extLst>
          </p:cNvPr>
          <p:cNvSpPr txBox="1"/>
          <p:nvPr/>
        </p:nvSpPr>
        <p:spPr>
          <a:xfrm>
            <a:off x="12764932" y="3284817"/>
            <a:ext cx="10434320" cy="2973891"/>
          </a:xfrm>
          <a:prstGeom prst="rect">
            <a:avLst/>
          </a:prstGeom>
          <a:noFill/>
        </p:spPr>
        <p:txBody>
          <a:bodyPr wrap="square">
            <a:spAutoFit/>
          </a:bodyPr>
          <a:lstStyle/>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Müşteri Memnuniyeti: Kullanıcı dostu hizmet anlayışıyla güvenilir, konforlu ve esnek araç kiralama deneyimi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Güvenlik: Tüm araçlarımızın düzenli bakım ve güvenlik kontrollerini sağlayarak, yolculukların sorunsuz ve emniyetli olmasını garantilemek.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Teknoloji ve İnovasyon: Online rezervasyon, mobil uygulama ve 7/24 müşteri desteği gibi dijital çözümlerle süreci kolaylaştırmak.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Şeffaflık ve Adillik: Sürpriz maliyetler olmadan, net ve rekabetçi fiyat politikasıyla dürüst bir hizmet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Geniş Araç Yelpazesi: Müşterilerin farklı ihtiyaçlarına uygun, bakımlı ve güncel araç seçenekleri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Profesyonel Destek: Deneyimli ve güler yüzlü ekibimizle, her aşamada müşterilerimize kaliteli hizmet vermek.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Erişilebilirlik: Her bütçeye uygun kiralama seçenekleriyle geniş bir kullanıcı kitlesine hitap etmek.</a:t>
            </a:r>
            <a:endParaRPr lang="tr-TR" sz="1400" dirty="0">
              <a:solidFill>
                <a:schemeClr val="bg1"/>
              </a:solidFill>
              <a:latin typeface="Daytona" panose="020B0604030500040204" pitchFamily="34" charset="0"/>
            </a:endParaRPr>
          </a:p>
        </p:txBody>
      </p:sp>
    </p:spTree>
    <p:extLst>
      <p:ext uri="{BB962C8B-B14F-4D97-AF65-F5344CB8AC3E}">
        <p14:creationId xmlns:p14="http://schemas.microsoft.com/office/powerpoint/2010/main" val="4203414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B0C179-F6FB-E60D-EE18-6B2089D355C0}"/>
            </a:ext>
          </a:extLst>
        </p:cNvPr>
        <p:cNvGrpSpPr/>
        <p:nvPr/>
      </p:nvGrpSpPr>
      <p:grpSpPr>
        <a:xfrm>
          <a:off x="0" y="0"/>
          <a:ext cx="0" cy="0"/>
          <a:chOff x="0" y="0"/>
          <a:chExt cx="0" cy="0"/>
        </a:xfrm>
      </p:grpSpPr>
      <p:pic>
        <p:nvPicPr>
          <p:cNvPr id="24" name="Resim 23" descr="Dağların kenarı boyunca şehir dışı yol">
            <a:extLst>
              <a:ext uri="{FF2B5EF4-FFF2-40B4-BE49-F238E27FC236}">
                <a16:creationId xmlns:a16="http://schemas.microsoft.com/office/drawing/2014/main" id="{B96FA8CE-2FC8-A3BB-28FA-2251A6DC2B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a:stretch/>
        </p:blipFill>
        <p:spPr>
          <a:xfrm>
            <a:off x="12504604" y="0"/>
            <a:ext cx="12190476" cy="6858000"/>
          </a:xfrm>
          <a:prstGeom prst="roundRect">
            <a:avLst>
              <a:gd name="adj" fmla="val 0"/>
            </a:avLst>
          </a:prstGeom>
        </p:spPr>
      </p:pic>
      <p:pic>
        <p:nvPicPr>
          <p:cNvPr id="19" name="Resim 18" descr="Güneşinç günü içinde tepeler içinde olan araba">
            <a:extLst>
              <a:ext uri="{FF2B5EF4-FFF2-40B4-BE49-F238E27FC236}">
                <a16:creationId xmlns:a16="http://schemas.microsoft.com/office/drawing/2014/main" id="{23EC5259-1411-C135-1253-A58AF2E1F25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80000"/>
                    </a14:imgEffect>
                  </a14:imgLayer>
                </a14:imgProps>
              </a:ext>
              <a:ext uri="{28A0092B-C50C-407E-A947-70E740481C1C}">
                <a14:useLocalDpi xmlns:a14="http://schemas.microsoft.com/office/drawing/2010/main" val="0"/>
              </a:ext>
            </a:extLst>
          </a:blip>
          <a:stretch>
            <a:fillRect/>
          </a:stretch>
        </p:blipFill>
        <p:spPr>
          <a:xfrm>
            <a:off x="0" y="0"/>
            <a:ext cx="12188951" cy="6858000"/>
          </a:xfrm>
          <a:prstGeom prst="roundRect">
            <a:avLst>
              <a:gd name="adj" fmla="val 97"/>
            </a:avLst>
          </a:prstGeom>
        </p:spPr>
      </p:pic>
      <p:cxnSp>
        <p:nvCxnSpPr>
          <p:cNvPr id="4" name="Düz Bağlayıcı 3">
            <a:extLst>
              <a:ext uri="{FF2B5EF4-FFF2-40B4-BE49-F238E27FC236}">
                <a16:creationId xmlns:a16="http://schemas.microsoft.com/office/drawing/2014/main" id="{39BA932B-555F-52DD-FBA4-28C10EEC6F2E}"/>
              </a:ext>
            </a:extLst>
          </p:cNvPr>
          <p:cNvCxnSpPr>
            <a:cxnSpLocks/>
          </p:cNvCxnSpPr>
          <p:nvPr/>
        </p:nvCxnSpPr>
        <p:spPr>
          <a:xfrm>
            <a:off x="0" y="3434080"/>
            <a:ext cx="1219047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D24EA4BB-2768-7355-B16E-0C8138396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İçerik Yer Tutucusu 8" descr="metin, taşıt, araç, kara taşıtı, tekerlek içeren bir resim&#10;&#10;Yapay zeka tarafından oluşturulan içerik yanlış olabilir.">
            <a:extLst>
              <a:ext uri="{FF2B5EF4-FFF2-40B4-BE49-F238E27FC236}">
                <a16:creationId xmlns:a16="http://schemas.microsoft.com/office/drawing/2014/main" id="{33EE4B3F-1F3A-3430-51CA-3D285E045B5F}"/>
              </a:ext>
            </a:extLst>
          </p:cNvPr>
          <p:cNvPicPr>
            <a:picLocks noGrp="1" noChangeAspect="1"/>
          </p:cNvPicPr>
          <p:nvPr>
            <p:ph idx="1"/>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118" t="11826" r="118" b="11142"/>
          <a:stretch/>
        </p:blipFill>
        <p:spPr>
          <a:xfrm>
            <a:off x="-6290564" y="2026242"/>
            <a:ext cx="5677339" cy="3280041"/>
          </a:xfrm>
          <a:prstGeom prst="roundRect">
            <a:avLst>
              <a:gd name="adj" fmla="val 3475"/>
            </a:avLst>
          </a:prstGeom>
        </p:spPr>
      </p:pic>
      <p:sp>
        <p:nvSpPr>
          <p:cNvPr id="11" name="Metin kutusu 10">
            <a:extLst>
              <a:ext uri="{FF2B5EF4-FFF2-40B4-BE49-F238E27FC236}">
                <a16:creationId xmlns:a16="http://schemas.microsoft.com/office/drawing/2014/main" id="{EBD4C55D-15E3-A338-5F89-461D3B9D0FD9}"/>
              </a:ext>
            </a:extLst>
          </p:cNvPr>
          <p:cNvSpPr txBox="1"/>
          <p:nvPr/>
        </p:nvSpPr>
        <p:spPr>
          <a:xfrm>
            <a:off x="1319115" y="-1366472"/>
            <a:ext cx="9072880" cy="1200329"/>
          </a:xfrm>
          <a:prstGeom prst="rect">
            <a:avLst/>
          </a:prstGeom>
          <a:noFill/>
        </p:spPr>
        <p:txBody>
          <a:bodyPr wrap="square" rtlCol="0">
            <a:spAutoFit/>
          </a:bodyPr>
          <a:lstStyle/>
          <a:p>
            <a:pPr algn="ctr"/>
            <a:r>
              <a:rPr lang="tr-TR" sz="2400" spc="2000" dirty="0" err="1">
                <a:latin typeface="Stencil" panose="040409050D0802020404" pitchFamily="82" charset="0"/>
                <a:cs typeface="Aharoni" panose="02010803020104030203" pitchFamily="2" charset="-79"/>
              </a:rPr>
              <a:t>VeritabanI</a:t>
            </a:r>
            <a:r>
              <a:rPr lang="tr-TR" sz="2400" spc="2000" dirty="0">
                <a:latin typeface="Stencil" panose="040409050D0802020404" pitchFamily="82" charset="0"/>
                <a:cs typeface="Aharoni" panose="02010803020104030203" pitchFamily="2" charset="-79"/>
              </a:rPr>
              <a:t> Destekli</a:t>
            </a:r>
          </a:p>
          <a:p>
            <a:pPr algn="ctr"/>
            <a:r>
              <a:rPr lang="tr-TR" sz="2400" spc="2000" dirty="0">
                <a:latin typeface="Stencil" panose="040409050D0802020404" pitchFamily="82" charset="0"/>
                <a:cs typeface="Aharoni" panose="02010803020104030203" pitchFamily="2" charset="-79"/>
              </a:rPr>
              <a:t> Araç</a:t>
            </a:r>
          </a:p>
          <a:p>
            <a:pPr algn="ctr"/>
            <a:r>
              <a:rPr lang="tr-TR" sz="2400" spc="2000" dirty="0">
                <a:latin typeface="Stencil" panose="040409050D0802020404" pitchFamily="82" charset="0"/>
                <a:cs typeface="Aharoni" panose="02010803020104030203" pitchFamily="2" charset="-79"/>
              </a:rPr>
              <a:t> </a:t>
            </a:r>
            <a:r>
              <a:rPr lang="tr-TR" sz="2400" spc="1000" dirty="0">
                <a:latin typeface="Stencil" panose="040409050D0802020404" pitchFamily="82" charset="0"/>
                <a:cs typeface="Aharoni" panose="02010803020104030203" pitchFamily="2" charset="-79"/>
              </a:rPr>
              <a:t>Kiralama</a:t>
            </a:r>
            <a:r>
              <a:rPr lang="tr-TR" sz="2400" spc="2000" dirty="0">
                <a:latin typeface="Stencil" panose="040409050D0802020404" pitchFamily="82" charset="0"/>
                <a:cs typeface="Aharoni" panose="02010803020104030203" pitchFamily="2" charset="-79"/>
              </a:rPr>
              <a:t> Platformu</a:t>
            </a:r>
          </a:p>
        </p:txBody>
      </p:sp>
      <p:sp>
        <p:nvSpPr>
          <p:cNvPr id="2" name="Metin kutusu 1">
            <a:extLst>
              <a:ext uri="{FF2B5EF4-FFF2-40B4-BE49-F238E27FC236}">
                <a16:creationId xmlns:a16="http://schemas.microsoft.com/office/drawing/2014/main" id="{5AFB969C-F74C-12C1-AACC-D3571B10C2EA}"/>
              </a:ext>
            </a:extLst>
          </p:cNvPr>
          <p:cNvSpPr txBox="1"/>
          <p:nvPr/>
        </p:nvSpPr>
        <p:spPr>
          <a:xfrm>
            <a:off x="-5567680" y="1204204"/>
            <a:ext cx="5567680" cy="584775"/>
          </a:xfrm>
          <a:prstGeom prst="rect">
            <a:avLst/>
          </a:prstGeom>
          <a:noFill/>
        </p:spPr>
        <p:txBody>
          <a:bodyPr wrap="square" rtlCol="0">
            <a:spAutoFit/>
          </a:bodyPr>
          <a:lstStyle/>
          <a:p>
            <a:r>
              <a:rPr lang="tr-TR" sz="3200" b="0" i="0" dirty="0">
                <a:solidFill>
                  <a:srgbClr val="42341E"/>
                </a:solidFill>
                <a:effectLst/>
                <a:latin typeface="Daytona" panose="020B0604030500040204" pitchFamily="34" charset="0"/>
              </a:rPr>
              <a:t>BİZ KİMİZ?</a:t>
            </a:r>
            <a:endParaRPr lang="tr-TR" sz="3200" dirty="0">
              <a:latin typeface="Daytona" panose="020B0604030500040204" pitchFamily="34" charset="0"/>
            </a:endParaRPr>
          </a:p>
        </p:txBody>
      </p:sp>
      <p:sp>
        <p:nvSpPr>
          <p:cNvPr id="5" name="Metin kutusu 4">
            <a:extLst>
              <a:ext uri="{FF2B5EF4-FFF2-40B4-BE49-F238E27FC236}">
                <a16:creationId xmlns:a16="http://schemas.microsoft.com/office/drawing/2014/main" id="{3EB60652-4B85-E457-9EC9-DE067BFD07E3}"/>
              </a:ext>
            </a:extLst>
          </p:cNvPr>
          <p:cNvSpPr txBox="1"/>
          <p:nvPr/>
        </p:nvSpPr>
        <p:spPr>
          <a:xfrm>
            <a:off x="-5569204" y="1675427"/>
            <a:ext cx="5165021" cy="4589718"/>
          </a:xfrm>
          <a:prstGeom prst="rect">
            <a:avLst/>
          </a:prstGeom>
          <a:noFill/>
        </p:spPr>
        <p:txBody>
          <a:bodyPr wrap="square" rtlCol="0">
            <a:spAutoFit/>
          </a:bodyPr>
          <a:lstStyle/>
          <a:p>
            <a:pPr>
              <a:lnSpc>
                <a:spcPct val="150000"/>
              </a:lnSpc>
              <a:buNone/>
            </a:pPr>
            <a:r>
              <a:rPr lang="tr-TR" sz="1400" b="0" i="0" dirty="0">
                <a:solidFill>
                  <a:srgbClr val="42341E"/>
                </a:solidFill>
                <a:effectLst/>
                <a:latin typeface="Daytona" panose="020B0604030500040204" pitchFamily="34" charset="0"/>
              </a:rPr>
              <a:t>ENCAR: Yenilikçi ve Güvenilir Araç Kiralama Deneyimi</a:t>
            </a:r>
            <a:endParaRPr lang="tr-TR" sz="1400" dirty="0">
              <a:solidFill>
                <a:srgbClr val="42341E"/>
              </a:solidFill>
              <a:effectLst/>
              <a:latin typeface="Daytona" panose="020B0604030500040204" pitchFamily="34" charset="0"/>
            </a:endParaRPr>
          </a:p>
          <a:p>
            <a:pPr>
              <a:lnSpc>
                <a:spcPct val="150000"/>
              </a:lnSpc>
              <a:buNone/>
            </a:pPr>
            <a:r>
              <a:rPr lang="tr-TR" sz="1400" b="0" i="0" dirty="0">
                <a:solidFill>
                  <a:srgbClr val="42341E"/>
                </a:solidFill>
                <a:effectLst/>
                <a:latin typeface="Daytona" panose="020B0604030500040204" pitchFamily="34" charset="0"/>
              </a:rPr>
              <a:t>2025 yılında kurulan ENCAR, müşteri memnuniyetini ve güvenliği ön planda tutarak geniş ve bakımlı araç seçenekleri sunar. Elektrikli ve hibrit araçlara öncelik vererek çevre dostu bir hizmet anlayışını benimseriz.</a:t>
            </a:r>
            <a:endParaRPr lang="tr-TR" sz="1400" dirty="0">
              <a:solidFill>
                <a:srgbClr val="42341E"/>
              </a:solidFill>
              <a:effectLst/>
              <a:latin typeface="Daytona" panose="020B0604030500040204" pitchFamily="34" charset="0"/>
            </a:endParaRPr>
          </a:p>
          <a:p>
            <a:pPr>
              <a:lnSpc>
                <a:spcPct val="150000"/>
              </a:lnSpc>
              <a:buNone/>
            </a:pPr>
            <a:r>
              <a:rPr lang="tr-TR" sz="1400" b="0" i="0" dirty="0">
                <a:solidFill>
                  <a:srgbClr val="42341E"/>
                </a:solidFill>
                <a:effectLst/>
                <a:latin typeface="Daytona" panose="020B0604030500040204" pitchFamily="34" charset="0"/>
              </a:rPr>
              <a:t>Online rezervasyon, mobil uygulama ve 7/24 müşteri desteğiyle kiralama sürecini kolaylaştırıyoruz. Şeffaf fiyat politikamız ve esnek kiralama seçeneklerimizle sürpriz maliyetler olmadan güvenilir bir hizmet sağlıyoruz.</a:t>
            </a:r>
            <a:r>
              <a:rPr lang="tr-TR" sz="1400" dirty="0">
                <a:solidFill>
                  <a:srgbClr val="42341E"/>
                </a:solidFill>
                <a:latin typeface="Daytona" panose="020B0604030500040204" pitchFamily="34" charset="0"/>
              </a:rPr>
              <a:t> </a:t>
            </a:r>
            <a:r>
              <a:rPr lang="tr-TR" sz="1400" b="0" i="0" dirty="0">
                <a:solidFill>
                  <a:srgbClr val="42341E"/>
                </a:solidFill>
                <a:effectLst/>
                <a:latin typeface="Daytona" panose="020B0604030500040204" pitchFamily="34" charset="0"/>
              </a:rPr>
              <a:t>Tüm araçlarımız düzenli bakımdan geçerek güvenlik standartlarına uygun hale getirilir. Sürdürülebilirlik ilkesi doğrultusunda çevreye duyarlı çözümler geliştirerek geleceğin araç kiralama deneyimini bugünden sunuyoruz.</a:t>
            </a:r>
            <a:endParaRPr lang="tr-TR" sz="1400" dirty="0">
              <a:solidFill>
                <a:srgbClr val="42341E"/>
              </a:solidFill>
              <a:effectLst/>
              <a:latin typeface="Daytona" panose="020B0604030500040204" pitchFamily="34" charset="0"/>
            </a:endParaRPr>
          </a:p>
          <a:p>
            <a:pPr>
              <a:lnSpc>
                <a:spcPct val="150000"/>
              </a:lnSpc>
            </a:pPr>
            <a:r>
              <a:rPr lang="tr-TR" sz="1400" b="0" i="0" dirty="0">
                <a:solidFill>
                  <a:srgbClr val="42341E"/>
                </a:solidFill>
                <a:effectLst/>
                <a:latin typeface="Daytona" panose="020B0604030500040204" pitchFamily="34" charset="0"/>
              </a:rPr>
              <a:t>Bize duyduğunuz güven için teşekkür ederiz.</a:t>
            </a:r>
            <a:endParaRPr lang="tr-TR" sz="1400" dirty="0">
              <a:solidFill>
                <a:srgbClr val="42341E"/>
              </a:solidFill>
              <a:effectLst/>
              <a:latin typeface="Daytona" panose="020B0604030500040204" pitchFamily="34" charset="0"/>
            </a:endParaRPr>
          </a:p>
        </p:txBody>
      </p:sp>
      <p:sp>
        <p:nvSpPr>
          <p:cNvPr id="12" name="Metin kutusu 11">
            <a:extLst>
              <a:ext uri="{FF2B5EF4-FFF2-40B4-BE49-F238E27FC236}">
                <a16:creationId xmlns:a16="http://schemas.microsoft.com/office/drawing/2014/main" id="{5E5254CA-C98D-5C3B-91B8-491B4CA70C0D}"/>
              </a:ext>
            </a:extLst>
          </p:cNvPr>
          <p:cNvSpPr txBox="1"/>
          <p:nvPr/>
        </p:nvSpPr>
        <p:spPr>
          <a:xfrm>
            <a:off x="1756156" y="3660629"/>
            <a:ext cx="10434320" cy="2973891"/>
          </a:xfrm>
          <a:prstGeom prst="rect">
            <a:avLst/>
          </a:prstGeom>
          <a:noFill/>
        </p:spPr>
        <p:txBody>
          <a:bodyPr wrap="square">
            <a:spAutoFit/>
          </a:bodyPr>
          <a:lstStyle/>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Müşteri Memnuniyeti: Kullanıcı dostu hizmet anlayışıyla güvenilir, konforlu ve esnek araç kiralama deneyimi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Güvenlik: Tüm araçlarımızın düzenli bakım ve güvenlik kontrollerini sağlayarak, yolculukların sorunsuz ve emniyetli olmasını garantilemek.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Teknoloji ve İnovasyon: Online rezervasyon, mobil uygulama ve 7/24 müşteri desteği gibi dijital çözümlerle süreci kolaylaştırmak.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Şeffaflık ve Adillik: Sürpriz maliyetler olmadan, net ve rekabetçi fiyat politikasıyla dürüst bir hizmet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Geniş Araç Yelpazesi: Müşterilerin farklı ihtiyaçlarına uygun, bakımlı ve güncel araç seçenekleri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Profesyonel Destek: Deneyimli ve güler yüzlü ekibimizle, her aşamada müşterilerimize kaliteli hizmet vermek.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Erişilebilirlik: Her bütçeye uygun kiralama seçenekleriyle geniş bir kullanıcı kitlesine hitap etmek.</a:t>
            </a:r>
            <a:endParaRPr lang="tr-TR" sz="1400" dirty="0">
              <a:solidFill>
                <a:schemeClr val="bg1"/>
              </a:solidFill>
              <a:latin typeface="Daytona" panose="020B0604030500040204" pitchFamily="34" charset="0"/>
            </a:endParaRPr>
          </a:p>
        </p:txBody>
      </p:sp>
      <p:sp>
        <p:nvSpPr>
          <p:cNvPr id="17" name="Metin kutusu 16">
            <a:extLst>
              <a:ext uri="{FF2B5EF4-FFF2-40B4-BE49-F238E27FC236}">
                <a16:creationId xmlns:a16="http://schemas.microsoft.com/office/drawing/2014/main" id="{15D0C079-8F93-ADA3-B7E7-A094626A7E0C}"/>
              </a:ext>
            </a:extLst>
          </p:cNvPr>
          <p:cNvSpPr txBox="1"/>
          <p:nvPr/>
        </p:nvSpPr>
        <p:spPr>
          <a:xfrm>
            <a:off x="317177" y="2473846"/>
            <a:ext cx="5567680" cy="584775"/>
          </a:xfrm>
          <a:prstGeom prst="rect">
            <a:avLst/>
          </a:prstGeom>
          <a:noFill/>
        </p:spPr>
        <p:txBody>
          <a:bodyPr wrap="square" rtlCol="0">
            <a:spAutoFit/>
          </a:bodyPr>
          <a:lstStyle/>
          <a:p>
            <a:r>
              <a:rPr lang="tr-TR" sz="3200" b="0" i="0" dirty="0">
                <a:solidFill>
                  <a:schemeClr val="bg1"/>
                </a:solidFill>
                <a:effectLst/>
                <a:latin typeface="Daytona" panose="020B0604030500040204" pitchFamily="34" charset="0"/>
              </a:rPr>
              <a:t>MİSYONUMUZ</a:t>
            </a:r>
            <a:endParaRPr lang="tr-TR" sz="3200" dirty="0">
              <a:solidFill>
                <a:schemeClr val="bg1"/>
              </a:solidFill>
              <a:latin typeface="Daytona" panose="020B0604030500040204" pitchFamily="34" charset="0"/>
            </a:endParaRPr>
          </a:p>
        </p:txBody>
      </p:sp>
      <p:sp>
        <p:nvSpPr>
          <p:cNvPr id="22" name="Metin kutusu 21">
            <a:extLst>
              <a:ext uri="{FF2B5EF4-FFF2-40B4-BE49-F238E27FC236}">
                <a16:creationId xmlns:a16="http://schemas.microsoft.com/office/drawing/2014/main" id="{1CF572C6-CE85-A82B-7989-E21C1C7BC25C}"/>
              </a:ext>
            </a:extLst>
          </p:cNvPr>
          <p:cNvSpPr txBox="1"/>
          <p:nvPr/>
        </p:nvSpPr>
        <p:spPr>
          <a:xfrm>
            <a:off x="12504604" y="2473845"/>
            <a:ext cx="5567680" cy="584775"/>
          </a:xfrm>
          <a:prstGeom prst="rect">
            <a:avLst/>
          </a:prstGeom>
          <a:noFill/>
        </p:spPr>
        <p:txBody>
          <a:bodyPr wrap="square" rtlCol="0">
            <a:spAutoFit/>
          </a:bodyPr>
          <a:lstStyle/>
          <a:p>
            <a:r>
              <a:rPr lang="tr-TR" sz="3200" dirty="0">
                <a:solidFill>
                  <a:schemeClr val="bg1"/>
                </a:solidFill>
                <a:latin typeface="Daytona" panose="020B0604030500040204" pitchFamily="34" charset="0"/>
              </a:rPr>
              <a:t>VİZYONUMUZ</a:t>
            </a:r>
          </a:p>
        </p:txBody>
      </p:sp>
      <p:sp>
        <p:nvSpPr>
          <p:cNvPr id="23" name="Metin kutusu 22">
            <a:extLst>
              <a:ext uri="{FF2B5EF4-FFF2-40B4-BE49-F238E27FC236}">
                <a16:creationId xmlns:a16="http://schemas.microsoft.com/office/drawing/2014/main" id="{107C4225-C817-A2D7-DA98-B5A72A6A00AF}"/>
              </a:ext>
            </a:extLst>
          </p:cNvPr>
          <p:cNvSpPr txBox="1"/>
          <p:nvPr/>
        </p:nvSpPr>
        <p:spPr>
          <a:xfrm>
            <a:off x="12593134" y="3660629"/>
            <a:ext cx="6551676" cy="2327560"/>
          </a:xfrm>
          <a:prstGeom prst="rect">
            <a:avLst/>
          </a:prstGeom>
          <a:noFill/>
        </p:spPr>
        <p:txBody>
          <a:bodyPr wrap="square">
            <a:spAutoFit/>
          </a:bodyPr>
          <a:lstStyle/>
          <a:p>
            <a:pPr>
              <a:lnSpc>
                <a:spcPct val="150000"/>
              </a:lnSpc>
            </a:pPr>
            <a:r>
              <a:rPr lang="tr-TR" sz="1400" b="0" i="0" dirty="0">
                <a:solidFill>
                  <a:schemeClr val="bg1"/>
                </a:solidFill>
                <a:effectLst/>
                <a:latin typeface="Daytona" panose="020B0604030500040204" pitchFamily="34" charset="0"/>
              </a:rPr>
              <a:t>Vizyonumuzu, her bütçeye hitap eden kaliteli araçlar ve şeffaf hizmet anlayışıyla şekillendiriyor, sektördeki en güvenilir ve çevre dostu araç kiralama platformu olmayı hedefliyoruz. ENCAR olarak, 2025 yılı itibariyle sektördeki lider konumumuzu pekiştirmeyi ve araç kiralama sürecine dijitalleşme ile yenilikçi bir soluk getirmeyi hedefliyoruz. Bununla birlikte, sürekli gelişim ve inovasyonla sektöre öncülük etmek, müşterilerimizin güvenini kazanarak onların tercihi olmak en büyük amacımızdır.</a:t>
            </a:r>
            <a:endParaRPr lang="tr-TR" sz="1400" dirty="0">
              <a:solidFill>
                <a:schemeClr val="bg1"/>
              </a:solidFill>
              <a:effectLst/>
              <a:latin typeface="Daytona" panose="020B0604030500040204" pitchFamily="34" charset="0"/>
            </a:endParaRPr>
          </a:p>
        </p:txBody>
      </p:sp>
    </p:spTree>
    <p:extLst>
      <p:ext uri="{BB962C8B-B14F-4D97-AF65-F5344CB8AC3E}">
        <p14:creationId xmlns:p14="http://schemas.microsoft.com/office/powerpoint/2010/main" val="161276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17000"/>
          </a:schemeClr>
        </a:solidFill>
        <a:effectLst/>
      </p:bgPr>
    </p:bg>
    <p:spTree>
      <p:nvGrpSpPr>
        <p:cNvPr id="1" name="">
          <a:extLst>
            <a:ext uri="{FF2B5EF4-FFF2-40B4-BE49-F238E27FC236}">
              <a16:creationId xmlns:a16="http://schemas.microsoft.com/office/drawing/2014/main" id="{06F3B852-388B-7357-E72B-DA59A6A1A8F5}"/>
            </a:ext>
          </a:extLst>
        </p:cNvPr>
        <p:cNvGrpSpPr/>
        <p:nvPr/>
      </p:nvGrpSpPr>
      <p:grpSpPr>
        <a:xfrm>
          <a:off x="0" y="0"/>
          <a:ext cx="0" cy="0"/>
          <a:chOff x="0" y="0"/>
          <a:chExt cx="0" cy="0"/>
        </a:xfrm>
      </p:grpSpPr>
      <p:pic>
        <p:nvPicPr>
          <p:cNvPr id="24" name="Resim 23" descr="Güneşinç günü içinde tepeler içinde olan araba">
            <a:extLst>
              <a:ext uri="{FF2B5EF4-FFF2-40B4-BE49-F238E27FC236}">
                <a16:creationId xmlns:a16="http://schemas.microsoft.com/office/drawing/2014/main" id="{2319759D-130F-0564-63DB-622F6403AB1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12755694" y="0"/>
            <a:ext cx="12188951" cy="6858000"/>
          </a:xfrm>
          <a:prstGeom prst="roundRect">
            <a:avLst>
              <a:gd name="adj" fmla="val 2148"/>
            </a:avLst>
          </a:prstGeom>
        </p:spPr>
      </p:pic>
      <p:pic>
        <p:nvPicPr>
          <p:cNvPr id="16" name="Resim 15" descr="Dağların kenarı boyunca şehir dışı yol">
            <a:extLst>
              <a:ext uri="{FF2B5EF4-FFF2-40B4-BE49-F238E27FC236}">
                <a16:creationId xmlns:a16="http://schemas.microsoft.com/office/drawing/2014/main" id="{BC1070DB-73C7-8442-FDE4-D22707765B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80000"/>
                    </a14:imgEffect>
                  </a14:imgLayer>
                </a14:imgProps>
              </a:ext>
              <a:ext uri="{28A0092B-C50C-407E-A947-70E740481C1C}">
                <a14:useLocalDpi xmlns:a14="http://schemas.microsoft.com/office/drawing/2010/main" val="0"/>
              </a:ext>
            </a:extLst>
          </a:blip>
          <a:srcRect/>
          <a:stretch/>
        </p:blipFill>
        <p:spPr>
          <a:xfrm>
            <a:off x="0" y="0"/>
            <a:ext cx="12190476" cy="6858000"/>
          </a:xfrm>
          <a:prstGeom prst="roundRect">
            <a:avLst>
              <a:gd name="adj" fmla="val 0"/>
            </a:avLst>
          </a:prstGeom>
        </p:spPr>
      </p:pic>
      <p:cxnSp>
        <p:nvCxnSpPr>
          <p:cNvPr id="4" name="Düz Bağlayıcı 3">
            <a:extLst>
              <a:ext uri="{FF2B5EF4-FFF2-40B4-BE49-F238E27FC236}">
                <a16:creationId xmlns:a16="http://schemas.microsoft.com/office/drawing/2014/main" id="{3C883174-BE6C-3B19-A828-AF68F91D17F3}"/>
              </a:ext>
            </a:extLst>
          </p:cNvPr>
          <p:cNvCxnSpPr>
            <a:cxnSpLocks/>
          </p:cNvCxnSpPr>
          <p:nvPr/>
        </p:nvCxnSpPr>
        <p:spPr>
          <a:xfrm>
            <a:off x="0" y="3434080"/>
            <a:ext cx="1219047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79B25C00-9B3B-F358-B2F4-08AC0C749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Metin kutusu 10">
            <a:extLst>
              <a:ext uri="{FF2B5EF4-FFF2-40B4-BE49-F238E27FC236}">
                <a16:creationId xmlns:a16="http://schemas.microsoft.com/office/drawing/2014/main" id="{F3248B5B-5EB0-793F-CE8E-2F326C3E827B}"/>
              </a:ext>
            </a:extLst>
          </p:cNvPr>
          <p:cNvSpPr txBox="1"/>
          <p:nvPr/>
        </p:nvSpPr>
        <p:spPr>
          <a:xfrm>
            <a:off x="1319115" y="-1366472"/>
            <a:ext cx="9072880" cy="1200329"/>
          </a:xfrm>
          <a:prstGeom prst="rect">
            <a:avLst/>
          </a:prstGeom>
          <a:noFill/>
        </p:spPr>
        <p:txBody>
          <a:bodyPr wrap="square" rtlCol="0">
            <a:spAutoFit/>
          </a:bodyPr>
          <a:lstStyle/>
          <a:p>
            <a:pPr algn="ctr"/>
            <a:r>
              <a:rPr lang="tr-TR" sz="2400" spc="2000" dirty="0" err="1">
                <a:latin typeface="Stencil" panose="040409050D0802020404" pitchFamily="82" charset="0"/>
                <a:cs typeface="Aharoni" panose="02010803020104030203" pitchFamily="2" charset="-79"/>
              </a:rPr>
              <a:t>VeritabanI</a:t>
            </a:r>
            <a:r>
              <a:rPr lang="tr-TR" sz="2400" spc="2000" dirty="0">
                <a:latin typeface="Stencil" panose="040409050D0802020404" pitchFamily="82" charset="0"/>
                <a:cs typeface="Aharoni" panose="02010803020104030203" pitchFamily="2" charset="-79"/>
              </a:rPr>
              <a:t> Destekli</a:t>
            </a:r>
          </a:p>
          <a:p>
            <a:pPr algn="ctr"/>
            <a:r>
              <a:rPr lang="tr-TR" sz="2400" spc="2000" dirty="0">
                <a:latin typeface="Stencil" panose="040409050D0802020404" pitchFamily="82" charset="0"/>
                <a:cs typeface="Aharoni" panose="02010803020104030203" pitchFamily="2" charset="-79"/>
              </a:rPr>
              <a:t> Araç</a:t>
            </a:r>
          </a:p>
          <a:p>
            <a:pPr algn="ctr"/>
            <a:r>
              <a:rPr lang="tr-TR" sz="2400" spc="2000" dirty="0">
                <a:latin typeface="Stencil" panose="040409050D0802020404" pitchFamily="82" charset="0"/>
                <a:cs typeface="Aharoni" panose="02010803020104030203" pitchFamily="2" charset="-79"/>
              </a:rPr>
              <a:t> </a:t>
            </a:r>
            <a:r>
              <a:rPr lang="tr-TR" sz="2400" spc="1000" dirty="0">
                <a:latin typeface="Stencil" panose="040409050D0802020404" pitchFamily="82" charset="0"/>
                <a:cs typeface="Aharoni" panose="02010803020104030203" pitchFamily="2" charset="-79"/>
              </a:rPr>
              <a:t>Kiralama</a:t>
            </a:r>
            <a:r>
              <a:rPr lang="tr-TR" sz="2400" spc="2000" dirty="0">
                <a:latin typeface="Stencil" panose="040409050D0802020404" pitchFamily="82" charset="0"/>
                <a:cs typeface="Aharoni" panose="02010803020104030203" pitchFamily="2" charset="-79"/>
              </a:rPr>
              <a:t> Platformu</a:t>
            </a:r>
          </a:p>
        </p:txBody>
      </p:sp>
      <p:sp>
        <p:nvSpPr>
          <p:cNvPr id="12" name="Metin kutusu 11">
            <a:extLst>
              <a:ext uri="{FF2B5EF4-FFF2-40B4-BE49-F238E27FC236}">
                <a16:creationId xmlns:a16="http://schemas.microsoft.com/office/drawing/2014/main" id="{F7E9EDD0-058E-8812-500D-BA496876E412}"/>
              </a:ext>
            </a:extLst>
          </p:cNvPr>
          <p:cNvSpPr txBox="1"/>
          <p:nvPr/>
        </p:nvSpPr>
        <p:spPr>
          <a:xfrm>
            <a:off x="4754880" y="3982260"/>
            <a:ext cx="6551676" cy="2327560"/>
          </a:xfrm>
          <a:prstGeom prst="rect">
            <a:avLst/>
          </a:prstGeom>
          <a:noFill/>
        </p:spPr>
        <p:txBody>
          <a:bodyPr wrap="square">
            <a:spAutoFit/>
          </a:bodyPr>
          <a:lstStyle/>
          <a:p>
            <a:pPr>
              <a:lnSpc>
                <a:spcPct val="150000"/>
              </a:lnSpc>
            </a:pPr>
            <a:r>
              <a:rPr lang="tr-TR" sz="1400" b="0" i="0" dirty="0">
                <a:solidFill>
                  <a:schemeClr val="bg1"/>
                </a:solidFill>
                <a:effectLst/>
                <a:latin typeface="Daytona" panose="020B0604030500040204" pitchFamily="34" charset="0"/>
              </a:rPr>
              <a:t>Vizyonumuzu, her bütçeye hitap eden kaliteli araçlar ve şeffaf hizmet anlayışıyla şekillendiriyor, sektördeki en güvenilir ve çevre dostu araç kiralama platformu olmayı hedefliyoruz. ENCAR olarak, 2025 yılı itibariyle sektördeki lider konumumuzu pekiştirmeyi ve araç kiralama sürecine dijitalleşme ile yenilikçi bir soluk getirmeyi hedefliyoruz. Bununla birlikte, sürekli gelişim ve inovasyonla sektöre öncülük etmek, müşterilerimizin güvenini kazanarak onların tercihi olmak en büyük amacımızdır.</a:t>
            </a:r>
            <a:endParaRPr lang="tr-TR" sz="1400" dirty="0">
              <a:solidFill>
                <a:schemeClr val="bg1"/>
              </a:solidFill>
              <a:effectLst/>
              <a:latin typeface="Daytona" panose="020B0604030500040204" pitchFamily="34" charset="0"/>
            </a:endParaRPr>
          </a:p>
        </p:txBody>
      </p:sp>
      <p:sp>
        <p:nvSpPr>
          <p:cNvPr id="17" name="Metin kutusu 16">
            <a:extLst>
              <a:ext uri="{FF2B5EF4-FFF2-40B4-BE49-F238E27FC236}">
                <a16:creationId xmlns:a16="http://schemas.microsoft.com/office/drawing/2014/main" id="{C5627988-E255-F90A-1573-969A8568D25F}"/>
              </a:ext>
            </a:extLst>
          </p:cNvPr>
          <p:cNvSpPr txBox="1"/>
          <p:nvPr/>
        </p:nvSpPr>
        <p:spPr>
          <a:xfrm>
            <a:off x="317177" y="2473846"/>
            <a:ext cx="5567680" cy="584775"/>
          </a:xfrm>
          <a:prstGeom prst="rect">
            <a:avLst/>
          </a:prstGeom>
          <a:noFill/>
        </p:spPr>
        <p:txBody>
          <a:bodyPr wrap="square" rtlCol="0">
            <a:spAutoFit/>
          </a:bodyPr>
          <a:lstStyle/>
          <a:p>
            <a:r>
              <a:rPr lang="tr-TR" sz="3200" dirty="0">
                <a:solidFill>
                  <a:schemeClr val="bg1"/>
                </a:solidFill>
                <a:latin typeface="Daytona" panose="020B0604030500040204" pitchFamily="34" charset="0"/>
              </a:rPr>
              <a:t>VİZYONUMUZ</a:t>
            </a:r>
          </a:p>
        </p:txBody>
      </p:sp>
      <p:sp>
        <p:nvSpPr>
          <p:cNvPr id="22" name="Metin kutusu 21">
            <a:extLst>
              <a:ext uri="{FF2B5EF4-FFF2-40B4-BE49-F238E27FC236}">
                <a16:creationId xmlns:a16="http://schemas.microsoft.com/office/drawing/2014/main" id="{87A9DAC4-DE3A-B1A5-E76A-5BD3C3432AF6}"/>
              </a:ext>
            </a:extLst>
          </p:cNvPr>
          <p:cNvSpPr txBox="1"/>
          <p:nvPr/>
        </p:nvSpPr>
        <p:spPr>
          <a:xfrm>
            <a:off x="-10644067" y="3659094"/>
            <a:ext cx="10434320" cy="2973891"/>
          </a:xfrm>
          <a:prstGeom prst="rect">
            <a:avLst/>
          </a:prstGeom>
          <a:noFill/>
        </p:spPr>
        <p:txBody>
          <a:bodyPr wrap="square">
            <a:spAutoFit/>
          </a:bodyPr>
          <a:lstStyle/>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Müşteri Memnuniyeti: Kullanıcı dostu hizmet anlayışıyla güvenilir, konforlu ve esnek araç kiralama deneyimi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Güvenlik: Tüm araçlarımızın düzenli bakım ve güvenlik kontrollerini sağlayarak, yolculukların sorunsuz ve emniyetli olmasını garantilemek.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Teknoloji ve İnovasyon: Online rezervasyon, mobil uygulama ve 7/24 müşteri desteği gibi dijital çözümlerle süreci kolaylaştırmak.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Şeffaflık ve Adillik: Sürpriz maliyetler olmadan, net ve rekabetçi fiyat politikasıyla dürüst bir hizmet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Geniş Araç Yelpazesi: Müşterilerin farklı ihtiyaçlarına uygun, bakımlı ve güncel araç seçenekleri sunmak.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Profesyonel Destek: Deneyimli ve güler yüzlü ekibimizle, her aşamada müşterilerimize kaliteli hizmet vermek.</a:t>
            </a:r>
            <a:endParaRPr lang="tr-TR" sz="1400" dirty="0">
              <a:solidFill>
                <a:schemeClr val="bg1"/>
              </a:solidFill>
              <a:latin typeface="Daytona" panose="020B0604030500040204" pitchFamily="34" charset="0"/>
            </a:endParaRPr>
          </a:p>
          <a:p>
            <a:pPr>
              <a:lnSpc>
                <a:spcPct val="150000"/>
              </a:lnSpc>
              <a:buFont typeface="Arial" panose="020B0604020202020204" pitchFamily="34" charset="0"/>
              <a:buChar char="•"/>
            </a:pPr>
            <a:r>
              <a:rPr lang="tr-TR" sz="1400" b="0" i="0" dirty="0">
                <a:solidFill>
                  <a:schemeClr val="bg1"/>
                </a:solidFill>
                <a:effectLst/>
                <a:latin typeface="Daytona" panose="020B0604030500040204" pitchFamily="34" charset="0"/>
              </a:rPr>
              <a:t>Erişilebilirlik: Her bütçeye uygun kiralama seçenekleriyle geniş bir kullanıcı kitlesine hitap etmek.</a:t>
            </a:r>
            <a:endParaRPr lang="tr-TR" sz="1400" dirty="0">
              <a:solidFill>
                <a:schemeClr val="bg1"/>
              </a:solidFill>
              <a:latin typeface="Daytona" panose="020B0604030500040204" pitchFamily="34" charset="0"/>
            </a:endParaRPr>
          </a:p>
        </p:txBody>
      </p:sp>
      <p:sp>
        <p:nvSpPr>
          <p:cNvPr id="23" name="Metin kutusu 22">
            <a:extLst>
              <a:ext uri="{FF2B5EF4-FFF2-40B4-BE49-F238E27FC236}">
                <a16:creationId xmlns:a16="http://schemas.microsoft.com/office/drawing/2014/main" id="{341C9256-0CD3-3393-02F7-E6EBB4C65A39}"/>
              </a:ext>
            </a:extLst>
          </p:cNvPr>
          <p:cNvSpPr txBox="1"/>
          <p:nvPr/>
        </p:nvSpPr>
        <p:spPr>
          <a:xfrm>
            <a:off x="-10439863" y="2473846"/>
            <a:ext cx="5567680" cy="584775"/>
          </a:xfrm>
          <a:prstGeom prst="rect">
            <a:avLst/>
          </a:prstGeom>
          <a:noFill/>
        </p:spPr>
        <p:txBody>
          <a:bodyPr wrap="square" rtlCol="0">
            <a:spAutoFit/>
          </a:bodyPr>
          <a:lstStyle/>
          <a:p>
            <a:r>
              <a:rPr lang="tr-TR" sz="3200" b="0" i="0" dirty="0">
                <a:solidFill>
                  <a:schemeClr val="bg1"/>
                </a:solidFill>
                <a:effectLst/>
                <a:latin typeface="Daytona" panose="020B0604030500040204" pitchFamily="34" charset="0"/>
              </a:rPr>
              <a:t>MİSYONUMUZ</a:t>
            </a:r>
            <a:endParaRPr lang="tr-TR" sz="3200" dirty="0">
              <a:solidFill>
                <a:schemeClr val="bg1"/>
              </a:solidFill>
              <a:latin typeface="Daytona" panose="020B0604030500040204" pitchFamily="34" charset="0"/>
            </a:endParaRPr>
          </a:p>
        </p:txBody>
      </p:sp>
    </p:spTree>
    <p:extLst>
      <p:ext uri="{BB962C8B-B14F-4D97-AF65-F5344CB8AC3E}">
        <p14:creationId xmlns:p14="http://schemas.microsoft.com/office/powerpoint/2010/main" val="2464374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TotalTime>
  <Words>834</Words>
  <Application>Microsoft Office PowerPoint</Application>
  <PresentationFormat>Geniş ekran</PresentationFormat>
  <Paragraphs>55</Paragraphs>
  <Slides>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vt:i4>
      </vt:variant>
    </vt:vector>
  </HeadingPairs>
  <TitlesOfParts>
    <vt:vector size="10" baseType="lpstr">
      <vt:lpstr>Aptos</vt:lpstr>
      <vt:lpstr>Aptos Display</vt:lpstr>
      <vt:lpstr>Arial</vt:lpstr>
      <vt:lpstr>Daytona</vt:lpstr>
      <vt:lpstr>Stencil</vt:lpstr>
      <vt:lpstr>Office Teması</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Elif Sude VURAL</dc:creator>
  <cp:lastModifiedBy>Elif Sude VURAL</cp:lastModifiedBy>
  <cp:revision>3</cp:revision>
  <dcterms:created xsi:type="dcterms:W3CDTF">2025-04-13T16:08:33Z</dcterms:created>
  <dcterms:modified xsi:type="dcterms:W3CDTF">2025-04-13T22:47:21Z</dcterms:modified>
</cp:coreProperties>
</file>